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7" r:id="rId2"/>
    <p:sldId id="269" r:id="rId3"/>
    <p:sldId id="268" r:id="rId4"/>
    <p:sldId id="280" r:id="rId5"/>
    <p:sldId id="278" r:id="rId6"/>
    <p:sldId id="270" r:id="rId7"/>
    <p:sldId id="263" r:id="rId8"/>
    <p:sldId id="286" r:id="rId9"/>
    <p:sldId id="295" r:id="rId10"/>
    <p:sldId id="267" r:id="rId11"/>
    <p:sldId id="290" r:id="rId12"/>
    <p:sldId id="298" r:id="rId13"/>
    <p:sldId id="261" r:id="rId14"/>
    <p:sldId id="299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84" y="12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Relationship Id="rId3" Type="http://schemas.openxmlformats.org/officeDocument/2006/relationships/hyperlink" Target="https://www.codenary.co.kr/techstack/list?page=1&amp;keyword=java" TargetMode="External" /><Relationship Id="rId4" Type="http://schemas.openxmlformats.org/officeDocument/2006/relationships/image" Target="../media/image15.jpeg"  /><Relationship Id="rId5" Type="http://schemas.openxmlformats.org/officeDocument/2006/relationships/hyperlink" Target="https://programmers.co.kr/pages/2022-dev-survey#dev-part-7-01" TargetMode="External" /><Relationship Id="rId6" Type="http://schemas.openxmlformats.org/officeDocument/2006/relationships/image" Target="../media/image16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575952"/>
            <a:chOff x="365760" y="2456359"/>
            <a:chExt cx="7251940" cy="157595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542122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5500" spc="-300" dirty="0" smtClean="0">
                  <a:solidFill>
                    <a:schemeClr val="bg1"/>
                  </a:solidFill>
                </a:rPr>
                <a:t>   vs  JAVA</a:t>
              </a:r>
              <a:endParaRPr lang="ko-KR" altLang="en-US" sz="55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411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45" y="1245290"/>
            <a:ext cx="7809501" cy="42161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244805" y="345646"/>
            <a:ext cx="668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노드와 </a:t>
            </a:r>
            <a:r>
              <a:rPr lang="ko-KR" altLang="en-US" sz="3000" spc="-30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자바를 </a:t>
            </a:r>
            <a:r>
              <a:rPr lang="ko-KR" altLang="en-US" sz="3000" spc="-30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</a:t>
            </a:r>
            <a:r>
              <a:rPr lang="ko-KR" altLang="en-US" sz="3000" spc="-30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용하는 </a:t>
            </a:r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대표적인 기업들</a:t>
            </a:r>
            <a:endParaRPr lang="ko-KR" altLang="en-US" sz="30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02" y="13920"/>
            <a:ext cx="5926498" cy="6844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직사각형 19"/>
          <p:cNvSpPr/>
          <p:nvPr/>
        </p:nvSpPr>
        <p:spPr>
          <a:xfrm>
            <a:off x="6824749" y="1280162"/>
            <a:ext cx="2252750" cy="374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4887" y="1695798"/>
            <a:ext cx="2252750" cy="31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0225" y="1296788"/>
            <a:ext cx="2252750" cy="3740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548552" y="1713643"/>
            <a:ext cx="2380212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48552" y="4551054"/>
            <a:ext cx="1856510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1199" y="3147986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Jetbrain</a:t>
            </a:r>
            <a:r>
              <a:rPr lang="ko-KR" altLang="en-US" dirty="0" smtClean="0"/>
              <a:t>에서 조사한 개발자 에코시스템 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33324" y="2796872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위시캣에</a:t>
            </a:r>
            <a:r>
              <a:rPr lang="ko-KR" altLang="en-US" dirty="0" smtClean="0"/>
              <a:t> 등록된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기간제 프리랜서 구인 프로젝트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3,113</a:t>
            </a:r>
            <a:r>
              <a:rPr lang="ko-KR" altLang="en-US" dirty="0" smtClean="0"/>
              <a:t>건 분석 자료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52" y="63798"/>
            <a:ext cx="5691648" cy="6724652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7432610" y="497493"/>
            <a:ext cx="4388090" cy="31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61563" y="4376487"/>
            <a:ext cx="1856510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88897" y="827271"/>
            <a:ext cx="3392463" cy="278681"/>
          </a:xfrm>
          <a:prstGeom prst="rect">
            <a:avLst/>
          </a:prstGeom>
          <a:noFill/>
          <a:ln>
            <a:solidFill>
              <a:srgbClr val="CF8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7B5743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9951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3818636" y="690208"/>
            <a:ext cx="4188968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함께 보는 </a:t>
            </a:r>
            <a:r>
              <a:rPr lang="ko-KR" altLang="en-US" sz="4000" spc="-300" dirty="0" err="1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웹페이지</a:t>
            </a:r>
            <a:endParaRPr lang="ko-KR" altLang="en-US" sz="4000" spc="-300" dirty="0">
              <a:ln>
                <a:solidFill>
                  <a:srgbClr val="CF8595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4" y="2088303"/>
            <a:ext cx="5017477" cy="2184693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42" y="2088302"/>
            <a:ext cx="5017477" cy="2184694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626822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#1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38594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#2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48393" y="1030778"/>
            <a:ext cx="10507287" cy="5428211"/>
          </a:xfrm>
          <a:prstGeom prst="rect">
            <a:avLst/>
          </a:prstGeom>
          <a:solidFill>
            <a:srgbClr val="006600"/>
          </a:solidFill>
          <a:ln w="38100">
            <a:solidFill>
              <a:srgbClr val="CC66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55716" y="5159871"/>
            <a:ext cx="8961120" cy="916733"/>
          </a:xfrm>
          <a:prstGeom prst="roundRect">
            <a:avLst/>
          </a:prstGeom>
          <a:solidFill>
            <a:srgbClr val="FFC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55716" y="3467570"/>
            <a:ext cx="8961120" cy="1611508"/>
          </a:xfrm>
          <a:prstGeom prst="roundRect">
            <a:avLst/>
          </a:prstGeom>
          <a:solidFill>
            <a:srgbClr val="CCE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55716" y="1246909"/>
            <a:ext cx="8961120" cy="2136371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823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알아보며 알게 된 것들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.. (</a:t>
            </a:r>
            <a:r>
              <a:rPr lang="ko-KR" altLang="en-US" sz="2400" spc="-300" dirty="0" err="1" smtClean="0">
                <a:solidFill>
                  <a:schemeClr val="accent6">
                    <a:lumMod val="50000"/>
                  </a:schemeClr>
                </a:solidFill>
              </a:rPr>
              <a:t>말말말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6291" y="1371600"/>
            <a:ext cx="7584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자바는 그냥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기술이고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노드는 </a:t>
            </a:r>
            <a:r>
              <a:rPr lang="ko-KR" altLang="en-US" dirty="0" err="1" smtClean="0"/>
              <a:t>프론트엔드인</a:t>
            </a:r>
            <a:r>
              <a:rPr lang="ko-KR" altLang="en-US" dirty="0" smtClean="0"/>
              <a:t> 자바스크립트를 오프라인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가져와서 </a:t>
            </a:r>
            <a:endParaRPr lang="en-US" altLang="ko-KR" dirty="0" smtClean="0"/>
          </a:p>
          <a:p>
            <a:r>
              <a:rPr lang="ko-KR" altLang="en-US" dirty="0" err="1" smtClean="0"/>
              <a:t>백엔드로</a:t>
            </a:r>
            <a:r>
              <a:rPr lang="ko-KR" altLang="en-US" dirty="0" smtClean="0"/>
              <a:t>  사용할 수 있게 하는 기능이다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6291" y="2366395"/>
            <a:ext cx="7584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때문에 </a:t>
            </a:r>
            <a:r>
              <a:rPr lang="ko-KR" altLang="en-US" dirty="0" err="1" smtClean="0"/>
              <a:t>어느게</a:t>
            </a:r>
            <a:r>
              <a:rPr lang="ko-KR" altLang="en-US" dirty="0" smtClean="0"/>
              <a:t>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것은 둘의 포지션이 달라 비교가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굳이 따지자면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백엔드처럼</a:t>
            </a:r>
            <a:r>
              <a:rPr lang="ko-KR" altLang="en-US" dirty="0" smtClean="0"/>
              <a:t> 쓸 수 있는 기능을 배울 것인지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배울 것인지 선택하는 것이다</a:t>
            </a:r>
            <a:r>
              <a:rPr lang="en-US" altLang="ko-KR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6290" y="3624384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노드를 배우면 </a:t>
            </a:r>
            <a:r>
              <a:rPr lang="en-US" altLang="ko-KR" dirty="0" smtClean="0"/>
              <a:t>SI </a:t>
            </a:r>
            <a:r>
              <a:rPr lang="ko-KR" altLang="en-US" dirty="0" smtClean="0"/>
              <a:t>개발자 일 때는 유용한 선택지가 될 수 있다</a:t>
            </a:r>
            <a:r>
              <a:rPr lang="en-US" altLang="ko-KR" dirty="0" smtClean="0"/>
              <a:t>. (SI : </a:t>
            </a:r>
            <a:r>
              <a:rPr lang="ko-KR" altLang="en-US" dirty="0" smtClean="0"/>
              <a:t>프리랜서</a:t>
            </a:r>
            <a:r>
              <a:rPr lang="en-US" altLang="ko-KR" dirty="0" smtClean="0"/>
              <a:t>)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9264" y="13929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1943" y="363273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96290" y="4017235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 smtClean="0"/>
              <a:t>프리랜서 </a:t>
            </a:r>
            <a:r>
              <a:rPr lang="ko-KR" altLang="en-US" dirty="0"/>
              <a:t>개발자 또는 개인적 역량을 단계적으로 </a:t>
            </a:r>
            <a:r>
              <a:rPr lang="ko-KR" altLang="en-US" dirty="0" smtClean="0"/>
              <a:t>높일 생각이면 </a:t>
            </a:r>
            <a:r>
              <a:rPr lang="ko-KR" altLang="en-US" dirty="0"/>
              <a:t>노드제이에스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96290" y="4573651"/>
            <a:ext cx="770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하지만 구직을 위한다면 노드보단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가 유리하다는 점을 말해두고 싶다</a:t>
            </a:r>
            <a:r>
              <a:rPr lang="en-US" altLang="ko-KR" dirty="0" smtClean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96290" y="5261040"/>
            <a:ext cx="739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개인적으로는 노드는 쉬운 편에 속하지만 배우면 좋은 것은 자바입니다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9264" y="52515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96290" y="5597504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노드는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중급 이상만 되면 깊이 배우지 않았더라도 다룰 수 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611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866" y="1093313"/>
            <a:ext cx="7789312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Every winner was a loser at some point. Don’t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-Paul Dominick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3053" y="2080956"/>
            <a:ext cx="70839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b="1" dirty="0" smtClean="0"/>
              <a:t>모든 승자</a:t>
            </a:r>
            <a:r>
              <a:rPr lang="en-US" altLang="ko-KR" sz="2200" b="1" dirty="0" smtClean="0"/>
              <a:t>(</a:t>
            </a:r>
            <a:r>
              <a:rPr lang="ko-KR" altLang="en-US" sz="2200" b="1" dirty="0" err="1" smtClean="0"/>
              <a:t>숙련개발자</a:t>
            </a:r>
            <a:r>
              <a:rPr lang="en-US" altLang="ko-KR" sz="2200" b="1" dirty="0" smtClean="0"/>
              <a:t>)</a:t>
            </a:r>
            <a:r>
              <a:rPr lang="ko-KR" altLang="en-US" sz="2200" b="1" dirty="0" smtClean="0"/>
              <a:t>도 한때는 패자</a:t>
            </a:r>
            <a:r>
              <a:rPr lang="en-US" altLang="ko-KR" sz="2200" b="1" dirty="0" smtClean="0"/>
              <a:t>(</a:t>
            </a:r>
            <a:r>
              <a:rPr lang="ko-KR" altLang="en-US" sz="2200" b="1" dirty="0" err="1" smtClean="0"/>
              <a:t>초보개발자</a:t>
            </a:r>
            <a:r>
              <a:rPr lang="en-US" altLang="ko-KR" sz="2200" b="1" dirty="0" smtClean="0"/>
              <a:t>)</a:t>
            </a:r>
            <a:r>
              <a:rPr lang="ko-KR" altLang="en-US" sz="2200" b="1" dirty="0" smtClean="0"/>
              <a:t>였다</a:t>
            </a:r>
            <a:r>
              <a:rPr lang="en-US" altLang="ko-KR" sz="2200" b="1" dirty="0" smtClean="0"/>
              <a:t>.</a:t>
            </a:r>
          </a:p>
          <a:p>
            <a:r>
              <a:rPr lang="ko-KR" altLang="en-US" sz="2200" b="1" dirty="0" smtClean="0"/>
              <a:t>그렇기에 절대 포기하지 마라</a:t>
            </a:r>
            <a:r>
              <a:rPr lang="en-US" altLang="ko-KR" sz="2200" b="1" dirty="0" smtClean="0"/>
              <a:t>. – </a:t>
            </a:r>
            <a:r>
              <a:rPr lang="ko-KR" altLang="en-US" sz="2200" b="1" dirty="0" smtClean="0"/>
              <a:t>폴 </a:t>
            </a:r>
            <a:r>
              <a:rPr lang="ko-KR" altLang="en-US" sz="2200" b="1" dirty="0" err="1" smtClean="0"/>
              <a:t>도미닉</a:t>
            </a:r>
            <a:r>
              <a:rPr lang="ko-KR" altLang="en-US" sz="2200" b="1" dirty="0" smtClean="0"/>
              <a:t> </a:t>
            </a:r>
            <a:r>
              <a:rPr lang="en-US" altLang="ko-KR" sz="2200" b="1" dirty="0" smtClean="0"/>
              <a:t>-</a:t>
            </a:r>
            <a:endParaRPr lang="ko-KR" altLang="en-US" sz="2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57866" y="3429000"/>
            <a:ext cx="7466083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You can win a lot in life just by being one to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-James Clear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9801" y="4398927"/>
            <a:ext cx="738054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b="1" dirty="0" smtClean="0"/>
              <a:t>당신이 무언가에 대해서든 포기하지 않는 사람이 된다면</a:t>
            </a:r>
            <a:endParaRPr lang="en-US" altLang="ko-KR" sz="2200" b="1" dirty="0" smtClean="0"/>
          </a:p>
          <a:p>
            <a:r>
              <a:rPr lang="ko-KR" altLang="en-US" sz="2200" b="1" dirty="0" smtClean="0"/>
              <a:t>당신은 당신의 삶에서 아주 많은 승리를 맛보게 될 것이다</a:t>
            </a:r>
            <a:r>
              <a:rPr lang="en-US" altLang="ko-KR" sz="2200" b="1" dirty="0" smtClean="0"/>
              <a:t>.</a:t>
            </a:r>
          </a:p>
          <a:p>
            <a:pPr algn="r"/>
            <a:r>
              <a:rPr lang="en-US" altLang="ko-KR" sz="2200" b="1" dirty="0" smtClean="0"/>
              <a:t>- </a:t>
            </a:r>
            <a:r>
              <a:rPr lang="ko-KR" altLang="en-US" sz="2200" b="1" dirty="0" smtClean="0"/>
              <a:t>제임스 </a:t>
            </a:r>
            <a:r>
              <a:rPr lang="ko-KR" altLang="en-US" sz="2200" b="1" dirty="0" err="1" smtClean="0"/>
              <a:t>클리어</a:t>
            </a:r>
            <a:r>
              <a:rPr lang="en-US" altLang="ko-KR" sz="2200" b="1" dirty="0" smtClean="0"/>
              <a:t>- 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297416" y="4600648"/>
            <a:ext cx="2029502" cy="523221"/>
            <a:chOff x="355600" y="4749353"/>
            <a:chExt cx="2029502" cy="523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6129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Node.Js</a:t>
              </a:r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10315" y="4600647"/>
            <a:ext cx="1588676" cy="523221"/>
            <a:chOff x="355600" y="4749353"/>
            <a:chExt cx="1588676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721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23213" y="4600646"/>
            <a:ext cx="2114461" cy="523221"/>
            <a:chOff x="355600" y="4749353"/>
            <a:chExt cx="2114461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979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5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556031" y="5125974"/>
            <a:ext cx="2818720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274380" y="5125974"/>
            <a:ext cx="2478884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7992729" y="5125974"/>
            <a:ext cx="3996928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어떤걸 배우고 싶은가요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마치며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656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4400" spc="-300" dirty="0" smtClean="0">
                  <a:solidFill>
                    <a:schemeClr val="bg1"/>
                  </a:solidFill>
                </a:rPr>
                <a:t>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46714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1"/>
                  </a:solidFill>
                </a:rPr>
                <a:t>웹 개발에 최적화 되어 선두자리를 위협하는 </a:t>
              </a:r>
              <a:r>
                <a:rPr lang="en-US" altLang="ko-KR" sz="1500" dirty="0" err="1" smtClean="0">
                  <a:solidFill>
                    <a:schemeClr val="bg1"/>
                  </a:solidFill>
                </a:rPr>
                <a:t>Node.Js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873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선택하는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233323" y="457230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</a:t>
            </a:r>
            <a:r>
              <a:rPr lang="en-US" altLang="ko-KR" sz="15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8926282" y="4896645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/>
              <a:t>개발 생산성</a:t>
            </a:r>
            <a:endParaRPr lang="en-US" altLang="ko-KR" sz="2000" spc="-150" dirty="0" smtClean="0"/>
          </a:p>
          <a:p>
            <a:pPr algn="ctr"/>
            <a:r>
              <a:rPr lang="en-US" altLang="ko-KR" sz="2000" spc="-150" dirty="0" smtClean="0"/>
              <a:t>(</a:t>
            </a:r>
            <a:r>
              <a:rPr lang="ko-KR" altLang="en-US" sz="2000" spc="-150" dirty="0" smtClean="0"/>
              <a:t>의사소통을 줄이는 </a:t>
            </a:r>
            <a:endParaRPr lang="en-US" altLang="ko-KR" sz="2000" spc="-150" dirty="0" smtClean="0"/>
          </a:p>
          <a:p>
            <a:pPr algn="ctr"/>
            <a:r>
              <a:rPr lang="ko-KR" altLang="en-US" sz="2000" spc="-150" dirty="0" err="1" smtClean="0"/>
              <a:t>풀스택</a:t>
            </a:r>
            <a:r>
              <a:rPr lang="ko-KR" altLang="en-US" sz="2000" spc="-150" dirty="0" smtClean="0"/>
              <a:t> 개발 가능</a:t>
            </a:r>
            <a:r>
              <a:rPr lang="en-US" altLang="ko-KR" sz="2000" spc="-150" dirty="0" smtClean="0"/>
              <a:t>)</a:t>
            </a:r>
            <a:endParaRPr lang="ko-KR" altLang="en-US" sz="2000" spc="-15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44100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29307" y="4892155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/>
              <a:t>코드의 양을 줄이는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JSON </a:t>
            </a:r>
            <a:r>
              <a:rPr lang="ko-KR" altLang="en-US" spc="-150" dirty="0" smtClean="0"/>
              <a:t>지원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및 비동기 프로그램</a:t>
            </a:r>
            <a:endParaRPr lang="en-US" altLang="ko-KR" spc="-150" dirty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오프라인 </a:t>
            </a:r>
            <a:r>
              <a:rPr lang="ko-KR" altLang="en-US" spc="-150" dirty="0" err="1" smtClean="0"/>
              <a:t>서버구축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710931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635351" y="4953398"/>
            <a:ext cx="2762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사용자의 요구에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빠르게 반응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생산성이 높은 서비스 개발</a:t>
            </a:r>
            <a:r>
              <a:rPr lang="en-US" altLang="ko-KR" spc="-150" dirty="0" smtClean="0"/>
              <a:t>)</a:t>
            </a:r>
            <a:endParaRPr lang="ko-KR" altLang="en-US" spc="-15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2489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248954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248954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510029" y="4951388"/>
            <a:ext cx="2964690" cy="85915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864282" y="5077061"/>
            <a:ext cx="2401041" cy="773862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887497" y="5052121"/>
            <a:ext cx="2289722" cy="778349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934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Java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326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지구상에 현존하는 최강 개발 프로그램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JAVA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버전이 계속 업데이트 되고 있으며 현재 최신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가장 널리 사용되는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이기에 다음 버전이 상용화 될 수 있는 여지가 충분하다는 점이다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289959" y="404977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자바 버전의 업데이트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플랫폼에서 동일한 프로그램을 실행할 수 있는 자바는 언어에 독립적이다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4813988" y="404977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플랫폼에 제한이 드물다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기업분야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과학 분야 솔루션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금융 기술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 데이터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만들 수 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539997" y="4049772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사용되는 분야의 다양성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smtClean="0">
                <a:solidFill>
                  <a:schemeClr val="accent6">
                    <a:lumMod val="50000"/>
                  </a:schemeClr>
                </a:solidFill>
              </a:rPr>
              <a:t>를 </a:t>
            </a:r>
            <a:r>
              <a:rPr lang="ko-KR" altLang="en-US" sz="3400" spc="-150" smtClean="0">
                <a:solidFill>
                  <a:schemeClr val="accent6">
                    <a:lumMod val="50000"/>
                  </a:schemeClr>
                </a:solidFill>
              </a:rPr>
              <a:t>선</a:t>
            </a:r>
            <a:r>
              <a:rPr lang="ko-KR" altLang="en-US" sz="3400" spc="-150">
                <a:solidFill>
                  <a:schemeClr val="accent6">
                    <a:lumMod val="50000"/>
                  </a:schemeClr>
                </a:solidFill>
              </a:rPr>
              <a:t>호</a:t>
            </a:r>
            <a:r>
              <a:rPr lang="ko-KR" altLang="en-US" sz="3400" spc="-150" smtClean="0">
                <a:solidFill>
                  <a:schemeClr val="accent6">
                    <a:lumMod val="50000"/>
                  </a:schemeClr>
                </a:solidFill>
              </a:rPr>
              <a:t>하는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06" y="1573410"/>
            <a:ext cx="2304343" cy="21216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5" y="1998835"/>
            <a:ext cx="2839990" cy="12444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34" y="1729420"/>
            <a:ext cx="3393441" cy="1821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4464787" y="359140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서로를 비교해봅시다</a:t>
            </a:r>
            <a:r>
              <a:rPr lang="en-US" altLang="ko-KR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Node J.s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와 </a:t>
            </a:r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Java 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비교</a:t>
            </a:r>
            <a:endParaRPr lang="ko-KR" altLang="en-US" sz="2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397422" y="50195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</a:t>
            </a:r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Java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18409"/>
              </p:ext>
            </p:extLst>
          </p:nvPr>
        </p:nvGraphicFramePr>
        <p:xfrm>
          <a:off x="497840" y="1413737"/>
          <a:ext cx="4899660" cy="494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3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Node</a:t>
                      </a:r>
                      <a:r>
                        <a:rPr lang="en-US" altLang="ko-KR" sz="3000" spc="0" baseline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.Js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자바스크립트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싱글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多 데이터전송프로그램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(I/O)</a:t>
                      </a:r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강점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보편적인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사용편의성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런타임 환경의 풀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스텍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프런트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90955"/>
              </p:ext>
            </p:extLst>
          </p:nvPr>
        </p:nvGraphicFramePr>
        <p:xfrm>
          <a:off x="6794500" y="1413737"/>
          <a:ext cx="4899660" cy="4779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57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738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멀티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CPU</a:t>
                      </a:r>
                      <a:r>
                        <a:rPr lang="en-US" altLang="ko-KR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연산자 작업에 </a:t>
                      </a:r>
                      <a:endParaRPr lang="en-US" altLang="ko-KR" sz="23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강점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강력한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고성능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베이스로 한 안정적인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환경 제공과 보안에 강함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선택하는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01" y="1097267"/>
            <a:ext cx="6073008" cy="5377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336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425</ep:Words>
  <ep:PresentationFormat>와이드스크린</ep:PresentationFormat>
  <ep:Paragraphs>413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2020-10-10T02:21:24.000</dcterms:created>
  <dc:creator>Yu Saebyeol</dc:creator>
  <cp:lastModifiedBy>82102</cp:lastModifiedBy>
  <dcterms:modified xsi:type="dcterms:W3CDTF">2022-09-06T15:40:19.016</dcterms:modified>
  <cp:revision>79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